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9"/>
  </p:notesMasterIdLst>
  <p:sldIdLst>
    <p:sldId id="2343" r:id="rId5"/>
    <p:sldId id="2342" r:id="rId6"/>
    <p:sldId id="2344" r:id="rId7"/>
    <p:sldId id="2345" r:id="rId8"/>
    <p:sldId id="2352" r:id="rId9"/>
    <p:sldId id="2306" r:id="rId10"/>
    <p:sldId id="2328" r:id="rId11"/>
    <p:sldId id="2346" r:id="rId12"/>
    <p:sldId id="2347" r:id="rId13"/>
    <p:sldId id="2349" r:id="rId14"/>
    <p:sldId id="2353" r:id="rId15"/>
    <p:sldId id="2312" r:id="rId16"/>
    <p:sldId id="2351" r:id="rId17"/>
    <p:sldId id="2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lec, Anne" initials="KA" lastIdx="1" clrIdx="0">
    <p:extLst>
      <p:ext uri="{19B8F6BF-5375-455C-9EA6-DF929625EA0E}">
        <p15:presenceInfo xmlns:p15="http://schemas.microsoft.com/office/powerpoint/2012/main" userId="S-1-5-21-1786704334-1080620903-3496478664-4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1"/>
    <a:srgbClr val="002060"/>
    <a:srgbClr val="860005"/>
    <a:srgbClr val="F6BE00"/>
    <a:srgbClr val="0099CC"/>
    <a:srgbClr val="0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A8CBF-FBCD-4672-8B8F-2FAB15CAFF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E8B70-1E3C-40C3-A872-BB3B3E572D7C}">
      <dgm:prSet/>
      <dgm:spPr/>
      <dgm:t>
        <a:bodyPr/>
        <a:lstStyle/>
        <a:p>
          <a:r>
            <a:rPr lang="en-US" dirty="0"/>
            <a:t>Assessment</a:t>
          </a:r>
        </a:p>
      </dgm:t>
    </dgm:pt>
    <dgm:pt modelId="{4F8603C5-36DE-42B9-8EB4-4B12079926DD}" type="parTrans" cxnId="{A8554D3E-5E2B-45E6-A9F9-B6B27855CDC7}">
      <dgm:prSet/>
      <dgm:spPr/>
      <dgm:t>
        <a:bodyPr/>
        <a:lstStyle/>
        <a:p>
          <a:endParaRPr lang="en-US"/>
        </a:p>
      </dgm:t>
    </dgm:pt>
    <dgm:pt modelId="{F01C7479-EBF4-40C4-9A13-C82AE013C3E6}" type="sibTrans" cxnId="{A8554D3E-5E2B-45E6-A9F9-B6B27855CDC7}">
      <dgm:prSet/>
      <dgm:spPr/>
      <dgm:t>
        <a:bodyPr/>
        <a:lstStyle/>
        <a:p>
          <a:endParaRPr lang="en-US"/>
        </a:p>
      </dgm:t>
    </dgm:pt>
    <dgm:pt modelId="{1C851FE1-6ECB-4379-BFC3-1805D99EBC62}">
      <dgm:prSet/>
      <dgm:spPr/>
      <dgm:t>
        <a:bodyPr/>
        <a:lstStyle/>
        <a:p>
          <a:r>
            <a:rPr lang="en-US"/>
            <a:t>Cleanup</a:t>
          </a:r>
        </a:p>
      </dgm:t>
    </dgm:pt>
    <dgm:pt modelId="{22580ADC-06F2-406E-B6A2-81901BEBA336}" type="parTrans" cxnId="{584B2B3D-308F-45FC-ACC6-5F4320C95E0D}">
      <dgm:prSet/>
      <dgm:spPr/>
      <dgm:t>
        <a:bodyPr/>
        <a:lstStyle/>
        <a:p>
          <a:endParaRPr lang="en-US"/>
        </a:p>
      </dgm:t>
    </dgm:pt>
    <dgm:pt modelId="{63897F89-C06C-48BD-BA24-3E3A62C79428}" type="sibTrans" cxnId="{584B2B3D-308F-45FC-ACC6-5F4320C95E0D}">
      <dgm:prSet/>
      <dgm:spPr/>
      <dgm:t>
        <a:bodyPr/>
        <a:lstStyle/>
        <a:p>
          <a:endParaRPr lang="en-US"/>
        </a:p>
      </dgm:t>
    </dgm:pt>
    <dgm:pt modelId="{0DA24A87-BF45-47DD-B986-4EFF73177969}">
      <dgm:prSet/>
      <dgm:spPr/>
      <dgm:t>
        <a:bodyPr/>
        <a:lstStyle/>
        <a:p>
          <a:r>
            <a:rPr lang="en-US"/>
            <a:t>Revolving Loan Fund</a:t>
          </a:r>
        </a:p>
      </dgm:t>
    </dgm:pt>
    <dgm:pt modelId="{F135B730-2124-4F1E-A4F1-D0201283451A}" type="parTrans" cxnId="{8F2787EF-97B3-4936-BD85-3E4FF01D874C}">
      <dgm:prSet/>
      <dgm:spPr/>
      <dgm:t>
        <a:bodyPr/>
        <a:lstStyle/>
        <a:p>
          <a:endParaRPr lang="en-US"/>
        </a:p>
      </dgm:t>
    </dgm:pt>
    <dgm:pt modelId="{22718909-7946-4625-BA96-D2A7D24CC56C}" type="sibTrans" cxnId="{8F2787EF-97B3-4936-BD85-3E4FF01D874C}">
      <dgm:prSet/>
      <dgm:spPr/>
      <dgm:t>
        <a:bodyPr/>
        <a:lstStyle/>
        <a:p>
          <a:endParaRPr lang="en-US"/>
        </a:p>
      </dgm:t>
    </dgm:pt>
    <dgm:pt modelId="{AE49DB51-0324-4E71-A33F-A15E86180FCF}">
      <dgm:prSet/>
      <dgm:spPr/>
      <dgm:t>
        <a:bodyPr/>
        <a:lstStyle/>
        <a:p>
          <a:r>
            <a:rPr lang="en-US"/>
            <a:t>Community Outreach</a:t>
          </a:r>
        </a:p>
      </dgm:t>
    </dgm:pt>
    <dgm:pt modelId="{F97A2565-83D9-406C-A3D7-BC4D1DD7FA3A}" type="parTrans" cxnId="{AADA307E-CF51-415A-9CFB-FD2E13B7DA41}">
      <dgm:prSet/>
      <dgm:spPr/>
      <dgm:t>
        <a:bodyPr/>
        <a:lstStyle/>
        <a:p>
          <a:endParaRPr lang="en-US"/>
        </a:p>
      </dgm:t>
    </dgm:pt>
    <dgm:pt modelId="{1AE874A9-DB61-447F-96A3-7C153E4A008A}" type="sibTrans" cxnId="{AADA307E-CF51-415A-9CFB-FD2E13B7DA41}">
      <dgm:prSet/>
      <dgm:spPr/>
      <dgm:t>
        <a:bodyPr/>
        <a:lstStyle/>
        <a:p>
          <a:endParaRPr lang="en-US"/>
        </a:p>
      </dgm:t>
    </dgm:pt>
    <dgm:pt modelId="{2836489E-5270-4FE0-A7DA-3A4EB4BBE2C0}" type="pres">
      <dgm:prSet presAssocID="{52BA8CBF-FBCD-4672-8B8F-2FAB15CAFF67}" presName="linear" presStyleCnt="0">
        <dgm:presLayoutVars>
          <dgm:animLvl val="lvl"/>
          <dgm:resizeHandles val="exact"/>
        </dgm:presLayoutVars>
      </dgm:prSet>
      <dgm:spPr/>
    </dgm:pt>
    <dgm:pt modelId="{BFE52CDD-73A5-4E13-869E-3DB2E5BDD358}" type="pres">
      <dgm:prSet presAssocID="{21EE8B70-1E3C-40C3-A872-BB3B3E572D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30141A-6C90-477F-80CC-CD43A0C8957A}" type="pres">
      <dgm:prSet presAssocID="{F01C7479-EBF4-40C4-9A13-C82AE013C3E6}" presName="spacer" presStyleCnt="0"/>
      <dgm:spPr/>
    </dgm:pt>
    <dgm:pt modelId="{10E4EBA5-FF9B-4216-BC6F-3A64A89FD911}" type="pres">
      <dgm:prSet presAssocID="{1C851FE1-6ECB-4379-BFC3-1805D99EBC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953B04-0C2C-46AA-9D1B-906E226F3E7A}" type="pres">
      <dgm:prSet presAssocID="{63897F89-C06C-48BD-BA24-3E3A62C79428}" presName="spacer" presStyleCnt="0"/>
      <dgm:spPr/>
    </dgm:pt>
    <dgm:pt modelId="{06E86EAF-AFFD-482C-B07B-A5B250D77AA7}" type="pres">
      <dgm:prSet presAssocID="{0DA24A87-BF45-47DD-B986-4EFF731779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455280-B165-41C2-BC45-CDD7F58CD7E5}" type="pres">
      <dgm:prSet presAssocID="{22718909-7946-4625-BA96-D2A7D24CC56C}" presName="spacer" presStyleCnt="0"/>
      <dgm:spPr/>
    </dgm:pt>
    <dgm:pt modelId="{4513FC5A-4FA8-495C-9BE9-CCD7D02DBD53}" type="pres">
      <dgm:prSet presAssocID="{AE49DB51-0324-4E71-A33F-A15E86180F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146D0C-9F00-4BD8-984A-11A28B2ED4DC}" type="presOf" srcId="{52BA8CBF-FBCD-4672-8B8F-2FAB15CAFF67}" destId="{2836489E-5270-4FE0-A7DA-3A4EB4BBE2C0}" srcOrd="0" destOrd="0" presId="urn:microsoft.com/office/officeart/2005/8/layout/vList2"/>
    <dgm:cxn modelId="{D3F28B13-FD3E-4F35-A604-ADCED096045D}" type="presOf" srcId="{1C851FE1-6ECB-4379-BFC3-1805D99EBC62}" destId="{10E4EBA5-FF9B-4216-BC6F-3A64A89FD911}" srcOrd="0" destOrd="0" presId="urn:microsoft.com/office/officeart/2005/8/layout/vList2"/>
    <dgm:cxn modelId="{584B2B3D-308F-45FC-ACC6-5F4320C95E0D}" srcId="{52BA8CBF-FBCD-4672-8B8F-2FAB15CAFF67}" destId="{1C851FE1-6ECB-4379-BFC3-1805D99EBC62}" srcOrd="1" destOrd="0" parTransId="{22580ADC-06F2-406E-B6A2-81901BEBA336}" sibTransId="{63897F89-C06C-48BD-BA24-3E3A62C79428}"/>
    <dgm:cxn modelId="{A8554D3E-5E2B-45E6-A9F9-B6B27855CDC7}" srcId="{52BA8CBF-FBCD-4672-8B8F-2FAB15CAFF67}" destId="{21EE8B70-1E3C-40C3-A872-BB3B3E572D7C}" srcOrd="0" destOrd="0" parTransId="{4F8603C5-36DE-42B9-8EB4-4B12079926DD}" sibTransId="{F01C7479-EBF4-40C4-9A13-C82AE013C3E6}"/>
    <dgm:cxn modelId="{E5761646-6408-42C7-9249-5BCCC1ADF89E}" type="presOf" srcId="{21EE8B70-1E3C-40C3-A872-BB3B3E572D7C}" destId="{BFE52CDD-73A5-4E13-869E-3DB2E5BDD358}" srcOrd="0" destOrd="0" presId="urn:microsoft.com/office/officeart/2005/8/layout/vList2"/>
    <dgm:cxn modelId="{E624394D-E966-4248-B05E-885EB87D142F}" type="presOf" srcId="{AE49DB51-0324-4E71-A33F-A15E86180FCF}" destId="{4513FC5A-4FA8-495C-9BE9-CCD7D02DBD53}" srcOrd="0" destOrd="0" presId="urn:microsoft.com/office/officeart/2005/8/layout/vList2"/>
    <dgm:cxn modelId="{AADA307E-CF51-415A-9CFB-FD2E13B7DA41}" srcId="{52BA8CBF-FBCD-4672-8B8F-2FAB15CAFF67}" destId="{AE49DB51-0324-4E71-A33F-A15E86180FCF}" srcOrd="3" destOrd="0" parTransId="{F97A2565-83D9-406C-A3D7-BC4D1DD7FA3A}" sibTransId="{1AE874A9-DB61-447F-96A3-7C153E4A008A}"/>
    <dgm:cxn modelId="{19F8CBD5-0945-4001-BB64-F83942043261}" type="presOf" srcId="{0DA24A87-BF45-47DD-B986-4EFF73177969}" destId="{06E86EAF-AFFD-482C-B07B-A5B250D77AA7}" srcOrd="0" destOrd="0" presId="urn:microsoft.com/office/officeart/2005/8/layout/vList2"/>
    <dgm:cxn modelId="{8F2787EF-97B3-4936-BD85-3E4FF01D874C}" srcId="{52BA8CBF-FBCD-4672-8B8F-2FAB15CAFF67}" destId="{0DA24A87-BF45-47DD-B986-4EFF73177969}" srcOrd="2" destOrd="0" parTransId="{F135B730-2124-4F1E-A4F1-D0201283451A}" sibTransId="{22718909-7946-4625-BA96-D2A7D24CC56C}"/>
    <dgm:cxn modelId="{24E21EE4-9695-4F75-B4E7-3FE377517C1F}" type="presParOf" srcId="{2836489E-5270-4FE0-A7DA-3A4EB4BBE2C0}" destId="{BFE52CDD-73A5-4E13-869E-3DB2E5BDD358}" srcOrd="0" destOrd="0" presId="urn:microsoft.com/office/officeart/2005/8/layout/vList2"/>
    <dgm:cxn modelId="{97B587D0-C01C-42D8-A695-F0F17FF0FA6D}" type="presParOf" srcId="{2836489E-5270-4FE0-A7DA-3A4EB4BBE2C0}" destId="{9230141A-6C90-477F-80CC-CD43A0C8957A}" srcOrd="1" destOrd="0" presId="urn:microsoft.com/office/officeart/2005/8/layout/vList2"/>
    <dgm:cxn modelId="{4B0C28D0-1D88-4965-AB79-45E72D716114}" type="presParOf" srcId="{2836489E-5270-4FE0-A7DA-3A4EB4BBE2C0}" destId="{10E4EBA5-FF9B-4216-BC6F-3A64A89FD911}" srcOrd="2" destOrd="0" presId="urn:microsoft.com/office/officeart/2005/8/layout/vList2"/>
    <dgm:cxn modelId="{E4113ECD-50D3-4DE3-B1D7-00046DB70539}" type="presParOf" srcId="{2836489E-5270-4FE0-A7DA-3A4EB4BBE2C0}" destId="{4E953B04-0C2C-46AA-9D1B-906E226F3E7A}" srcOrd="3" destOrd="0" presId="urn:microsoft.com/office/officeart/2005/8/layout/vList2"/>
    <dgm:cxn modelId="{B86A16C4-E0FE-49DB-995E-53DFE24F703A}" type="presParOf" srcId="{2836489E-5270-4FE0-A7DA-3A4EB4BBE2C0}" destId="{06E86EAF-AFFD-482C-B07B-A5B250D77AA7}" srcOrd="4" destOrd="0" presId="urn:microsoft.com/office/officeart/2005/8/layout/vList2"/>
    <dgm:cxn modelId="{CE73E236-0DEA-42CD-B6F2-E44E86CC2339}" type="presParOf" srcId="{2836489E-5270-4FE0-A7DA-3A4EB4BBE2C0}" destId="{00455280-B165-41C2-BC45-CDD7F58CD7E5}" srcOrd="5" destOrd="0" presId="urn:microsoft.com/office/officeart/2005/8/layout/vList2"/>
    <dgm:cxn modelId="{53B932F9-33DD-47D6-A716-0E1B3CFFF780}" type="presParOf" srcId="{2836489E-5270-4FE0-A7DA-3A4EB4BBE2C0}" destId="{4513FC5A-4FA8-495C-9BE9-CCD7D02DBD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52CDD-73A5-4E13-869E-3DB2E5BDD358}">
      <dsp:nvSpPr>
        <dsp:cNvPr id="0" name=""/>
        <dsp:cNvSpPr/>
      </dsp:nvSpPr>
      <dsp:spPr>
        <a:xfrm>
          <a:off x="0" y="7483"/>
          <a:ext cx="539496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Assessment</a:t>
          </a:r>
        </a:p>
      </dsp:txBody>
      <dsp:txXfrm>
        <a:off x="46834" y="54317"/>
        <a:ext cx="5301292" cy="865732"/>
      </dsp:txXfrm>
    </dsp:sp>
    <dsp:sp modelId="{10E4EBA5-FF9B-4216-BC6F-3A64A89FD911}">
      <dsp:nvSpPr>
        <dsp:cNvPr id="0" name=""/>
        <dsp:cNvSpPr/>
      </dsp:nvSpPr>
      <dsp:spPr>
        <a:xfrm>
          <a:off x="0" y="1084964"/>
          <a:ext cx="539496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Cleanup</a:t>
          </a:r>
        </a:p>
      </dsp:txBody>
      <dsp:txXfrm>
        <a:off x="46834" y="1131798"/>
        <a:ext cx="5301292" cy="865732"/>
      </dsp:txXfrm>
    </dsp:sp>
    <dsp:sp modelId="{06E86EAF-AFFD-482C-B07B-A5B250D77AA7}">
      <dsp:nvSpPr>
        <dsp:cNvPr id="0" name=""/>
        <dsp:cNvSpPr/>
      </dsp:nvSpPr>
      <dsp:spPr>
        <a:xfrm>
          <a:off x="0" y="2162444"/>
          <a:ext cx="539496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Revolving Loan Fund</a:t>
          </a:r>
        </a:p>
      </dsp:txBody>
      <dsp:txXfrm>
        <a:off x="46834" y="2209278"/>
        <a:ext cx="5301292" cy="865732"/>
      </dsp:txXfrm>
    </dsp:sp>
    <dsp:sp modelId="{4513FC5A-4FA8-495C-9BE9-CCD7D02DBD53}">
      <dsp:nvSpPr>
        <dsp:cNvPr id="0" name=""/>
        <dsp:cNvSpPr/>
      </dsp:nvSpPr>
      <dsp:spPr>
        <a:xfrm>
          <a:off x="0" y="3239923"/>
          <a:ext cx="539496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Community Outreach</a:t>
          </a:r>
        </a:p>
      </dsp:txBody>
      <dsp:txXfrm>
        <a:off x="46834" y="3286757"/>
        <a:ext cx="5301292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0B6D3F4-E086-47E3-9BD6-A2D5E803BC7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8CA29BE-98C9-4D6D-A114-C66AAA59E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2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new photo for Charlie?</a:t>
            </a:r>
          </a:p>
          <a:p>
            <a:r>
              <a:rPr lang="en-US" dirty="0"/>
              <a:t>Mention Diane Silverman, Kim </a:t>
            </a:r>
            <a:r>
              <a:rPr lang="en-US" dirty="0" err="1"/>
              <a:t>Tiza</a:t>
            </a:r>
            <a:r>
              <a:rPr lang="en-US" dirty="0"/>
              <a:t> (</a:t>
            </a:r>
            <a:r>
              <a:rPr lang="en-US" dirty="0" err="1"/>
              <a:t>sp</a:t>
            </a:r>
            <a:r>
              <a:rPr lang="en-US" dirty="0"/>
              <a:t>?),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AF18-57C5-4136-A7C2-3E7998F25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AF18-57C5-4136-A7C2-3E7998F25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7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AF18-57C5-4136-A7C2-3E7998F25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5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AF18-57C5-4136-A7C2-3E7998F25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1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regions/municipalities that we’ve partnered with in the past for each type of grant.</a:t>
            </a:r>
          </a:p>
          <a:p>
            <a:r>
              <a:rPr lang="en-US" dirty="0"/>
              <a:t>Seems redundant with previous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29BE-98C9-4D6D-A114-C66AAA59EB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Joel introduces himself, mentions PM role and personal familiarity with Gardiner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29BE-98C9-4D6D-A114-C66AAA59EB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0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 Joel-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haven’t been big projects for us so far.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 March 2022, Michael Ross prepared a short document of estimated costs for landscaping O&amp;M for the Gardiner Solar project.  The design, permitting, and landscaping plan were done by others, but SRE requested this cost estimate from TRC.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For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Gardiner Solar project (acquired by SRE), we did a MDEP Condition Compliance application documenting that SRE has financial assurance to decommission the project.  That was in ~April 2022.  We did the same for the Revision Energy Gardiner solar project (acquired by SRE).  That work was done in ~March 2022.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We submitted a proposal to SRE in Feb 2022 for state and local permitting for a new site in Gardiner, but they have not authorized us to do work on it yet.  They are having land access issues so it may not move forward.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Thanks.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29BE-98C9-4D6D-A114-C66AAA59EB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6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Brownfields projects involve assessment, cleanup planning, and remediation leading to redevelopment which takes several funding sources working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29BE-98C9-4D6D-A114-C66AAA59EB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A29BE-98C9-4D6D-A114-C66AAA59EB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DD8245-58BA-4F5D-A989-E629400D3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BF0899-31B7-4F2B-B250-385053C8CD4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C71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7B5CDB-7605-4AF9-AFB3-6127D37D4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81" cy="630936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6F5B91B7-656E-4477-AC37-F0FA379EC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 spc="-20" baseline="0">
                <a:solidFill>
                  <a:schemeClr val="bg1"/>
                </a:solidFill>
                <a:latin typeface="Arial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5667129E-8589-4C9B-8C5D-D370F9E33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Line 2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5DB05-FDC0-49D7-B379-AC8277A4B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00, 2019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D31F7580-46E7-445A-8E6D-B65A5A7DAAD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TRCcompanies.com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05561CBC-878C-4221-8D99-0998F0A0EA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F30147-ABD9-4219-922F-56676F296F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33" y="4224791"/>
            <a:ext cx="5257876" cy="195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860C74-6BA3-4F57-AA45-ACEBADB13E40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7775093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942-38F8-40A9-B949-8E29A653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9096"/>
            <a:ext cx="3932237" cy="14183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D1ED-9E88-4CBC-92C9-CB1B6807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327355"/>
            <a:ext cx="6595857" cy="4533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5CCC3-0E3D-48C2-B71C-B1ED22E6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CB567-E5F5-406F-BD14-755EC6403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23" y="253528"/>
            <a:ext cx="2145522" cy="632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A4D5D1-74BE-4515-BF8F-E5707D544947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291A4C-FF46-4CD6-BE13-0A604C90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8840"/>
            <a:ext cx="3932237" cy="37122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33165-D46A-46E5-89EC-EEDBBB145582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307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79B7-0703-4FC5-B2F0-6C8C5149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418"/>
            <a:ext cx="3932237" cy="13199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45B19-B1CE-4773-97A7-B06881F75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99536"/>
            <a:ext cx="6595857" cy="4552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3E311-685A-4A9B-B78F-E9027333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3CB77-436C-473E-B8B3-6D4010A859BD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4BEA11-1CC5-4B8A-ADE4-8553FFC8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23" y="253528"/>
            <a:ext cx="2145522" cy="63298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64087D-306E-48C1-8734-AEEE30BA2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8840"/>
            <a:ext cx="3932237" cy="37122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D5B279-D6E9-4BF6-A444-C1EB58EA02AB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0283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734BEA-19DB-4041-A7A5-58A44B0F6F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475-71AA-4074-B407-2134DC812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40D7C-0726-43EF-92C8-4FBCF8C2ED06}"/>
              </a:ext>
            </a:extLst>
          </p:cNvPr>
          <p:cNvSpPr/>
          <p:nvPr userDrawn="1"/>
        </p:nvSpPr>
        <p:spPr>
          <a:xfrm>
            <a:off x="-1524" y="1132862"/>
            <a:ext cx="12192000" cy="27432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0F3AA9-B6FD-4745-9DDD-119FAD315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CB96B4-50CE-49E9-AC49-FDA834CA2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2017" y="5134736"/>
            <a:ext cx="804496" cy="812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7D9D66-B5E9-4276-B14B-69B659F95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8585" y="5160351"/>
            <a:ext cx="547057" cy="804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D0E6B0-4021-454A-997D-CFF267687D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5047" y="5163548"/>
            <a:ext cx="498788" cy="8044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F53E41-3A83-4F73-8844-AD7425944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04938" y="5209966"/>
            <a:ext cx="699912" cy="756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FF107-91A8-4A81-BE8D-73275426672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68292" y="5160349"/>
            <a:ext cx="804496" cy="804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8CD9BF-4F42-4C3B-BBF4-A57471663B6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03680" y="5144259"/>
            <a:ext cx="780361" cy="8205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175EB3-7916-4B2A-AADD-EE6667720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81208" y="5160349"/>
            <a:ext cx="804496" cy="804496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E9427E-13D4-4CF7-B0D5-889DB0E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116861"/>
            <a:ext cx="8728588" cy="864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05F186C-6257-4EC6-808F-B91EE19F8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444625"/>
            <a:ext cx="11306175" cy="3181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E940B-DE6C-49FE-8991-FA30DA1FF6C4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702418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475-71AA-4074-B407-2134DC812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40D7C-0726-43EF-92C8-4FBCF8C2ED06}"/>
              </a:ext>
            </a:extLst>
          </p:cNvPr>
          <p:cNvSpPr/>
          <p:nvPr userDrawn="1"/>
        </p:nvSpPr>
        <p:spPr>
          <a:xfrm>
            <a:off x="-1524" y="1132862"/>
            <a:ext cx="12192000" cy="27432"/>
          </a:xfrm>
          <a:prstGeom prst="rect">
            <a:avLst/>
          </a:prstGeom>
          <a:solidFill>
            <a:srgbClr val="F6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CB96B4-50CE-49E9-AC49-FDA834CA2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017" y="5134736"/>
            <a:ext cx="804495" cy="812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7D9D66-B5E9-4276-B14B-69B659F95B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585" y="5160351"/>
            <a:ext cx="547057" cy="8044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D0E6B0-4021-454A-997D-CFF267687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47" y="5163548"/>
            <a:ext cx="498788" cy="804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F53E41-3A83-4F73-8844-AD7425944A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38" y="5209966"/>
            <a:ext cx="699912" cy="756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FF107-91A8-4A81-BE8D-7327542667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292" y="5160349"/>
            <a:ext cx="804496" cy="804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8CD9BF-4F42-4C3B-BBF4-A57471663B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680" y="5144259"/>
            <a:ext cx="780361" cy="8205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175EB3-7916-4B2A-AADD-EE66677200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208" y="5160349"/>
            <a:ext cx="804496" cy="804496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E9427E-13D4-4CF7-B0D5-889DB0E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116861"/>
            <a:ext cx="8728588" cy="864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05F186C-6257-4EC6-808F-B91EE19F8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444625"/>
            <a:ext cx="11306175" cy="3181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95022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0E62F6-A2B9-41B3-9F0F-FA4BC83D7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26A5C-2843-43C7-A853-DCB29F060BC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6404D-9D77-41D6-97CF-73F140F41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755" y="3428999"/>
            <a:ext cx="8728588" cy="153585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 err="1"/>
              <a:t>xxx.xxx.xxxx</a:t>
            </a:r>
            <a:br>
              <a:rPr lang="en-US"/>
            </a:br>
            <a:r>
              <a:rPr lang="en-US"/>
              <a:t>email@TRCcompanies.com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55F59-984D-44A4-B42A-DF9B5F99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TRCcompanies.com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60B1-0BDD-40CA-859A-A42C5F52C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7F508-79DB-40E6-BCE3-8E4E14294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3" y="2171412"/>
            <a:ext cx="3429000" cy="952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C2EB6-E00F-455E-9447-1D832BC6B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B1FCB3-8C33-40F5-837D-E03B6F1F4873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8295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l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0E62F6-A2B9-41B3-9F0F-FA4BC83D7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26A5C-2843-43C7-A853-DCB29F060BC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6404D-9D77-41D6-97CF-73F140F41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755" y="3428999"/>
            <a:ext cx="8728588" cy="153585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 err="1"/>
              <a:t>xxx.xxx.xxxx</a:t>
            </a:r>
            <a:br>
              <a:rPr lang="en-US"/>
            </a:br>
            <a:r>
              <a:rPr lang="en-US"/>
              <a:t>email@TRCcompanies.com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55F59-984D-44A4-B42A-DF9B5F99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TRCcompanies.com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60B1-0BDD-40CA-859A-A42C5F52C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7F508-79DB-40E6-BCE3-8E4E14294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3" y="2171412"/>
            <a:ext cx="3429000" cy="952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EF726-CC62-41A3-AE2F-69A03A5ACB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ADFAA4-3C37-4E27-A359-411A19784D09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477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D65A8-60C9-42AD-B28F-6EE0DD716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26A5C-2843-43C7-A853-DCB29F060BC2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6404D-9D77-41D6-97CF-73F140F41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755" y="3428999"/>
            <a:ext cx="8728588" cy="153585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First Name Last Name</a:t>
            </a:r>
            <a:br>
              <a:rPr lang="en-US"/>
            </a:br>
            <a:r>
              <a:rPr lang="en-US" err="1"/>
              <a:t>xxx.xxx.xxxx</a:t>
            </a:r>
            <a:br>
              <a:rPr lang="en-US"/>
            </a:br>
            <a:r>
              <a:rPr lang="en-US"/>
              <a:t>email@trcsolutions.com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55F59-984D-44A4-B42A-DF9B5F99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TRCcompanies.com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60B1-0BDD-40CA-859A-A42C5F52C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7F508-79DB-40E6-BCE3-8E4E14294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3" y="2171412"/>
            <a:ext cx="34290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77D068-9437-4DD8-A271-5E26B30E9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82089-CBD9-407C-9927-A009922A0109}"/>
              </a:ext>
            </a:extLst>
          </p:cNvPr>
          <p:cNvSpPr/>
          <p:nvPr userDrawn="1"/>
        </p:nvSpPr>
        <p:spPr>
          <a:xfrm>
            <a:off x="4869910" y="6525695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6372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8490-5751-4413-9056-B62C5AB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8FD3A-896E-4189-9A0E-0DCB5BF0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AD92C-6833-40F0-9E18-174C3B33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757C-280E-4F34-86EE-155D81A3FA01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7E6F-7228-4D6E-81BC-6146A06E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73BA-855C-4C5C-B818-158ABD1E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4FD5-78FB-4C64-B099-A52AEE1574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8DD5715-B01E-46D1-9CAE-78F61D2DF1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3" y="317501"/>
            <a:ext cx="5847347" cy="493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BBB810-20A0-42EA-8847-ED08BB085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6133"/>
            <a:ext cx="8241528" cy="507210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003B5C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003B5C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buClr>
                <a:srgbClr val="003B5C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buClr>
                <a:srgbClr val="003B5C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3417B0D-6955-43D6-B2E8-0CB4A0E4422E}"/>
              </a:ext>
            </a:extLst>
          </p:cNvPr>
          <p:cNvSpPr txBox="1">
            <a:spLocks/>
          </p:cNvSpPr>
          <p:nvPr userDrawn="1"/>
        </p:nvSpPr>
        <p:spPr>
          <a:xfrm>
            <a:off x="6457951" y="6408555"/>
            <a:ext cx="2471367" cy="25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BCF131-7035-4C7F-A8F1-59D5E59872EA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0607C-6F28-4A4C-BA9D-85A99513D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2" y="284401"/>
            <a:ext cx="1897876" cy="5599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8F4AF7-2BA1-4B46-AECC-B3168565ADE1}"/>
              </a:ext>
            </a:extLst>
          </p:cNvPr>
          <p:cNvSpPr/>
          <p:nvPr userDrawn="1"/>
        </p:nvSpPr>
        <p:spPr>
          <a:xfrm>
            <a:off x="3604430" y="6479646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010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EAE6-6722-44F7-ADCE-7609A71B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8BB5-C1C2-4EC6-8998-A2262BF5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9FEAF-8DE4-4CB9-B2A2-5C2D81BF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057" y="6336686"/>
            <a:ext cx="2468301" cy="365125"/>
          </a:xfrm>
        </p:spPr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8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6FE493-351A-4886-A093-CBCC21866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48"/>
            <a:ext cx="12192000" cy="6828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8918AC-57BC-47AD-A0BD-A47A5BAC2F4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alpha val="6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6CC0A-FD8E-4F48-AF66-6FA58C69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09123-5922-4D24-BFE7-7149BCD17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E345-62DD-45A4-8560-87AB8DB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B8875-3C93-4FA4-8459-934ADB3A6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D1795B-F9AE-499C-B72C-03B24041DCB0}"/>
              </a:ext>
            </a:extLst>
          </p:cNvPr>
          <p:cNvSpPr/>
          <p:nvPr userDrawn="1"/>
        </p:nvSpPr>
        <p:spPr>
          <a:xfrm>
            <a:off x="4869910" y="6525695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474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0ADD-7B35-4C6B-A344-AF6A97C6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7924-E94C-42EE-B6FA-8BB671E5E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754" y="1509600"/>
            <a:ext cx="538070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897C4-8E8B-4FB4-9587-19871248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439" y="1509600"/>
            <a:ext cx="53807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003C2-589C-4253-869E-333162BF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6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73E4-33A8-49E5-88BC-6AC365DD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4300"/>
            <a:ext cx="8653616" cy="887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7F8EC-10F3-4351-98A6-97CFA7694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804" y="14943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C3D2D-6F73-480C-9F73-C7ADA007E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411" y="14943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A06D-D48B-4C93-A777-F5CE8EA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899162-69A0-4188-AB92-A57720EA4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04" y="2531627"/>
            <a:ext cx="5157787" cy="3351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59ABBDC-0140-4092-8ED9-3C46603FB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512" y="2531627"/>
            <a:ext cx="5183188" cy="3351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3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A271-930C-4A4D-A110-BA11ED24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C2180-4B93-4F45-9238-CB9A330A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B775-B036-4506-A920-EE2EDDE1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2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B775-B036-4506-A920-EE2EDDE1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F16DFB-0C36-4C12-8D3D-0C4F1AF29EC7}"/>
              </a:ext>
            </a:extLst>
          </p:cNvPr>
          <p:cNvSpPr txBox="1">
            <a:spLocks/>
          </p:cNvSpPr>
          <p:nvPr userDrawn="1"/>
        </p:nvSpPr>
        <p:spPr>
          <a:xfrm>
            <a:off x="9468057" y="6336686"/>
            <a:ext cx="2468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B669E-0344-47F0-A8B0-E9ED1B296134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5C610-9E02-4790-8ED2-6E985EBA3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23" y="253528"/>
            <a:ext cx="2139696" cy="631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7A0566-FF84-41DE-84B0-6F9D7EA4EEC3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9117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8918AC-57BC-47AD-A0BD-A47A5BAC2F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E345-62DD-45A4-8560-87AB8DB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B8875-3C93-4FA4-8459-934ADB3A6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58" y="264862"/>
            <a:ext cx="2138579" cy="630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122-EFE7-4086-857D-92B16668BF52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7892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95302-8527-4E5A-BBB5-D87E0062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116861"/>
            <a:ext cx="8728588" cy="864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B30A-F4C9-4315-9B33-8DEA09AB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754" y="1415725"/>
            <a:ext cx="115123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4B34-9F01-4771-9225-4ECB880C4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TRCcompanies.com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94F8D-B2B7-47DD-A127-DCB201F6F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07B235C-EC8B-442B-8E6D-8C172C220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3A976-08FB-44FD-A28F-5359AE4A386B}"/>
              </a:ext>
            </a:extLst>
          </p:cNvPr>
          <p:cNvSpPr/>
          <p:nvPr userDrawn="1"/>
        </p:nvSpPr>
        <p:spPr>
          <a:xfrm>
            <a:off x="-1524" y="1132862"/>
            <a:ext cx="121920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CFD2E-A039-442D-AECF-63007B67F50C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9A3A7-5DE8-4DD6-B839-9A927813421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23" y="253528"/>
            <a:ext cx="2139696" cy="631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EF5D4D-B837-4342-A994-012FFD16C6B1}"/>
              </a:ext>
            </a:extLst>
          </p:cNvPr>
          <p:cNvSpPr/>
          <p:nvPr userDrawn="1"/>
        </p:nvSpPr>
        <p:spPr>
          <a:xfrm>
            <a:off x="5125354" y="6489913"/>
            <a:ext cx="1935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TRC Companies, Inc. 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605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5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701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39825" indent="-2254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840">
          <p15:clr>
            <a:srgbClr val="F26B43"/>
          </p15:clr>
        </p15:guide>
        <p15:guide id="6" pos="216">
          <p15:clr>
            <a:srgbClr val="F26B43"/>
          </p15:clr>
        </p15:guide>
        <p15:guide id="7" orient="horz" pos="624">
          <p15:clr>
            <a:srgbClr val="F26B43"/>
          </p15:clr>
        </p15:guide>
        <p15:guide id="8" pos="7464">
          <p15:clr>
            <a:srgbClr val="F26B43"/>
          </p15:clr>
        </p15:guide>
        <p15:guide id="9" pos="7416">
          <p15:clr>
            <a:srgbClr val="F26B43"/>
          </p15:clr>
        </p15:guide>
        <p15:guide id="10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prellwitz@trccompanies.com" TargetMode="External"/><Relationship Id="rId2" Type="http://schemas.openxmlformats.org/officeDocument/2006/relationships/hyperlink" Target="mailto:cspringer@trccompanies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ewassmer@trccompanie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jpeg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43178-3BD6-45CF-9C7D-B3FE3E3D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Brownfields Qualified Environmental Professional Services</a:t>
            </a:r>
            <a:br>
              <a:rPr lang="en-US" sz="3200" dirty="0"/>
            </a:br>
            <a:r>
              <a:rPr lang="en-US" sz="3200" dirty="0"/>
              <a:t>For the FY2022 U.S. EPA Brownfields Assessment Grant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C5379D-74E0-4298-92B4-F23457B36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60" y="3537695"/>
            <a:ext cx="11091672" cy="3771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City of Gardiner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6E2ED-27CE-4B5C-8099-C765BC4E4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433" y="4229516"/>
            <a:ext cx="5540463" cy="3298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315091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E76D-3517-4389-97E3-F4EF609F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in Gardiner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46885-E2D3-49A4-82B7-7773F61A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9">
            <a:extLst>
              <a:ext uri="{FF2B5EF4-FFF2-40B4-BE49-F238E27FC236}">
                <a16:creationId xmlns:a16="http://schemas.microsoft.com/office/drawing/2014/main" id="{76F226E6-1D1A-43AB-9848-CEEBADD50A60}"/>
              </a:ext>
            </a:extLst>
          </p:cNvPr>
          <p:cNvSpPr txBox="1">
            <a:spLocks/>
          </p:cNvSpPr>
          <p:nvPr/>
        </p:nvSpPr>
        <p:spPr>
          <a:xfrm>
            <a:off x="168441" y="2370222"/>
            <a:ext cx="6107229" cy="3116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Maine Developers</a:t>
            </a:r>
          </a:p>
          <a:p>
            <a:pPr lvl="1"/>
            <a:r>
              <a:rPr lang="en-US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one be right for Gardiner?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Ridge Energy (SRE)</a:t>
            </a:r>
          </a:p>
          <a:p>
            <a:pPr lvl="1"/>
            <a:r>
              <a:rPr lang="en-US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Road Solar Project</a:t>
            </a:r>
          </a:p>
          <a:p>
            <a:pPr lvl="1"/>
            <a:r>
              <a:rPr lang="en-US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Avenue Solar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E9EF0-75AF-48C6-8223-B55B8D32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44" y="3429000"/>
            <a:ext cx="3802499" cy="2882940"/>
          </a:xfrm>
          <a:prstGeom prst="rect">
            <a:avLst/>
          </a:prstGeom>
        </p:spPr>
      </p:pic>
      <p:pic>
        <p:nvPicPr>
          <p:cNvPr id="1026" name="Picture 2" descr="Solar suitability: how much energy could be generated on your roof? |  Copernicus">
            <a:extLst>
              <a:ext uri="{FF2B5EF4-FFF2-40B4-BE49-F238E27FC236}">
                <a16:creationId xmlns:a16="http://schemas.microsoft.com/office/drawing/2014/main" id="{12853C73-B2CC-4BF3-A775-DC320C90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670" y="1448944"/>
            <a:ext cx="3819131" cy="26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1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E435-2A80-4167-9D55-16020E5C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Additional Resources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19D49-18DB-4496-BA6C-F2297F55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9">
            <a:extLst>
              <a:ext uri="{FF2B5EF4-FFF2-40B4-BE49-F238E27FC236}">
                <a16:creationId xmlns:a16="http://schemas.microsoft.com/office/drawing/2014/main" id="{10C6D928-8558-45B7-B3FE-44CF961E7B32}"/>
              </a:ext>
            </a:extLst>
          </p:cNvPr>
          <p:cNvSpPr txBox="1">
            <a:spLocks/>
          </p:cNvSpPr>
          <p:nvPr/>
        </p:nvSpPr>
        <p:spPr>
          <a:xfrm>
            <a:off x="457200" y="1600199"/>
            <a:ext cx="10987238" cy="4440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record of finding synergies through multiple funding sources</a:t>
            </a:r>
          </a:p>
          <a:p>
            <a:pPr lvl="1"/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Gardiner (new $500K assessment grant)</a:t>
            </a:r>
          </a:p>
          <a:p>
            <a:pPr lvl="1"/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KVCOG (RLF grants / future assessment grants)</a:t>
            </a:r>
          </a:p>
          <a:p>
            <a:pPr lvl="1"/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DEP/DECD Brownfields assessment and cleanup</a:t>
            </a:r>
          </a:p>
          <a:p>
            <a:pPr lvl="1"/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site-specific cleanup grants</a:t>
            </a:r>
          </a:p>
          <a:p>
            <a:pPr lvl="1"/>
            <a:r>
              <a:rPr lang="en-US" sz="26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State and local funding programs 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7B237-15E2-4495-BF43-9024F084D415}"/>
              </a:ext>
            </a:extLst>
          </p:cNvPr>
          <p:cNvSpPr/>
          <p:nvPr/>
        </p:nvSpPr>
        <p:spPr>
          <a:xfrm>
            <a:off x="8747861" y="2838312"/>
            <a:ext cx="2607303" cy="136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DA76A3-E696-43E2-BBFF-5EB98BE1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43" y="3248017"/>
            <a:ext cx="2853628" cy="6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FB49F84-AECA-4879-861B-AE3AC65FE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7"/>
          <a:stretch/>
        </p:blipFill>
        <p:spPr bwMode="auto">
          <a:xfrm>
            <a:off x="8854679" y="2349832"/>
            <a:ext cx="2981508" cy="6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77F3E-C5B9-4697-AE13-A27062346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463" y="4130628"/>
            <a:ext cx="4139895" cy="519665"/>
          </a:xfrm>
          <a:prstGeom prst="rect">
            <a:avLst/>
          </a:prstGeom>
        </p:spPr>
      </p:pic>
      <p:pic>
        <p:nvPicPr>
          <p:cNvPr id="15" name="Picture 4" descr="Maine Department of Environmental Protection | Maine State ...">
            <a:extLst>
              <a:ext uri="{FF2B5EF4-FFF2-40B4-BE49-F238E27FC236}">
                <a16:creationId xmlns:a16="http://schemas.microsoft.com/office/drawing/2014/main" id="{2DBB5CF2-CCA5-498D-82A3-B5AF5D91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71" y="4846349"/>
            <a:ext cx="1267987" cy="12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18F6A-26B0-438A-82A0-1F584E235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119" y="4846054"/>
            <a:ext cx="2878448" cy="127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8DD199-D977-4399-8E7B-DF82060F2D4A}"/>
              </a:ext>
            </a:extLst>
          </p:cNvPr>
          <p:cNvSpPr txBox="1"/>
          <p:nvPr/>
        </p:nvSpPr>
        <p:spPr>
          <a:xfrm>
            <a:off x="608095" y="5013432"/>
            <a:ext cx="628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Redevelopment!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7A35-93BA-4981-9BCA-39EA38C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F618-21CA-4698-A143-C93858C6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057" y="6336686"/>
            <a:ext cx="2468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1C6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59">
            <a:extLst>
              <a:ext uri="{FF2B5EF4-FFF2-40B4-BE49-F238E27FC236}">
                <a16:creationId xmlns:a16="http://schemas.microsoft.com/office/drawing/2014/main" id="{370B8FE1-2751-47B4-AF6E-EEA9BB3F2284}"/>
              </a:ext>
            </a:extLst>
          </p:cNvPr>
          <p:cNvSpPr txBox="1">
            <a:spLocks/>
          </p:cNvSpPr>
          <p:nvPr/>
        </p:nvSpPr>
        <p:spPr>
          <a:xfrm>
            <a:off x="984920" y="1676601"/>
            <a:ext cx="10334389" cy="2860302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Gardiner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 Solutions 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Investment 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Stakeholders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Experience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Value-Added Services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 Relationships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Funding Sources </a:t>
            </a:r>
          </a:p>
          <a:p>
            <a:pPr marL="466725" indent="-466725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Presence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208AFA-C2B4-455A-AA2A-9B077FE2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6061" y="4809307"/>
            <a:ext cx="1402080" cy="12017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59E2A29-C81D-41F7-BC4B-4D92D0A27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2926" y="4678678"/>
            <a:ext cx="1097280" cy="14630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1F242F-7701-4601-9F13-AB2AF317F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2257" y="4767261"/>
            <a:ext cx="13716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83BD-DD1C-4F08-93EA-51964D2D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4D5D2-D75C-4077-A77A-287FB187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475" y="1969210"/>
            <a:ext cx="4870700" cy="32450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0374-315A-4BD5-AEE6-F5A8AFD8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2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F38B-E562-4CEB-B263-48A828C6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20" y="824755"/>
            <a:ext cx="11638932" cy="5271246"/>
          </a:xfrm>
        </p:spPr>
        <p:txBody>
          <a:bodyPr>
            <a:noAutofit/>
          </a:bodyPr>
          <a:lstStyle/>
          <a:p>
            <a:r>
              <a:rPr lang="en-US" sz="1800" dirty="0"/>
              <a:t>Charlie Springer, LG, CHMM</a:t>
            </a:r>
            <a:br>
              <a:rPr lang="en-US" sz="1800" dirty="0"/>
            </a:br>
            <a:r>
              <a:rPr lang="en-US" sz="1800" dirty="0"/>
              <a:t>207.274.2615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cspringer@trccompanies.com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Joel Prellwitz, LG, PG		</a:t>
            </a:r>
            <a:br>
              <a:rPr lang="en-US" sz="1800" dirty="0"/>
            </a:br>
            <a:r>
              <a:rPr lang="en-US" sz="1800" dirty="0"/>
              <a:t>207.274.2641			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jprellwitz@trccompanies.com</a:t>
            </a: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Emily Wassmer, LG, PG</a:t>
            </a:r>
            <a:br>
              <a:rPr lang="en-US" sz="1800" dirty="0"/>
            </a:br>
            <a:r>
              <a:rPr lang="en-US" sz="1800" dirty="0"/>
              <a:t>207.298.0785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ewassmer@trccompanies.com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8B249-C258-486C-9518-E70C8611A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B235C-EC8B-442B-8E6D-8C172C22064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4D041A-1C63-455D-B718-B90B83851AFB}"/>
              </a:ext>
            </a:extLst>
          </p:cNvPr>
          <p:cNvGrpSpPr/>
          <p:nvPr/>
        </p:nvGrpSpPr>
        <p:grpSpPr>
          <a:xfrm>
            <a:off x="1629018" y="1299631"/>
            <a:ext cx="6064035" cy="5243502"/>
            <a:chOff x="3177257" y="1297781"/>
            <a:chExt cx="6097821" cy="469736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A7AB3A-D0DD-4233-A157-5B35224468B9}"/>
                </a:ext>
              </a:extLst>
            </p:cNvPr>
            <p:cNvSpPr/>
            <p:nvPr/>
          </p:nvSpPr>
          <p:spPr>
            <a:xfrm rot="21600000">
              <a:off x="3177257" y="1297781"/>
              <a:ext cx="6080760" cy="1085896"/>
            </a:xfrm>
            <a:custGeom>
              <a:avLst/>
              <a:gdLst>
                <a:gd name="connsiteX0" fmla="*/ 0 w 6080760"/>
                <a:gd name="connsiteY0" fmla="*/ 0 h 1085894"/>
                <a:gd name="connsiteX1" fmla="*/ 5537813 w 6080760"/>
                <a:gd name="connsiteY1" fmla="*/ 0 h 1085894"/>
                <a:gd name="connsiteX2" fmla="*/ 6080760 w 6080760"/>
                <a:gd name="connsiteY2" fmla="*/ 542947 h 1085894"/>
                <a:gd name="connsiteX3" fmla="*/ 5537813 w 6080760"/>
                <a:gd name="connsiteY3" fmla="*/ 1085894 h 1085894"/>
                <a:gd name="connsiteX4" fmla="*/ 0 w 6080760"/>
                <a:gd name="connsiteY4" fmla="*/ 1085894 h 1085894"/>
                <a:gd name="connsiteX5" fmla="*/ 0 w 6080760"/>
                <a:gd name="connsiteY5" fmla="*/ 0 h 10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085894">
                  <a:moveTo>
                    <a:pt x="6080760" y="1085893"/>
                  </a:moveTo>
                  <a:lnTo>
                    <a:pt x="542947" y="1085893"/>
                  </a:lnTo>
                  <a:lnTo>
                    <a:pt x="0" y="542947"/>
                  </a:lnTo>
                  <a:lnTo>
                    <a:pt x="542947" y="1"/>
                  </a:lnTo>
                  <a:lnTo>
                    <a:pt x="6080760" y="1"/>
                  </a:lnTo>
                  <a:lnTo>
                    <a:pt x="6080760" y="10858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742" tIns="40006" rIns="74676" bIns="40006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en-US" sz="1400" b="1" dirty="0"/>
                <a:t>Charlie Springer, LG, CHMM</a:t>
              </a:r>
            </a:p>
            <a:p>
              <a:pPr lvl="0">
                <a:defRPr/>
              </a:pPr>
              <a:r>
                <a:rPr lang="en-US" sz="1400" i="1" dirty="0"/>
                <a:t>Brownfields Program Manager  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18CE1A-C10B-481C-A51A-ABBBA8273049}"/>
                </a:ext>
              </a:extLst>
            </p:cNvPr>
            <p:cNvSpPr/>
            <p:nvPr/>
          </p:nvSpPr>
          <p:spPr>
            <a:xfrm rot="21600000">
              <a:off x="3179481" y="2504751"/>
              <a:ext cx="6080760" cy="1085895"/>
            </a:xfrm>
            <a:custGeom>
              <a:avLst/>
              <a:gdLst>
                <a:gd name="connsiteX0" fmla="*/ 0 w 6080760"/>
                <a:gd name="connsiteY0" fmla="*/ 0 h 1085894"/>
                <a:gd name="connsiteX1" fmla="*/ 5537813 w 6080760"/>
                <a:gd name="connsiteY1" fmla="*/ 0 h 1085894"/>
                <a:gd name="connsiteX2" fmla="*/ 6080760 w 6080760"/>
                <a:gd name="connsiteY2" fmla="*/ 542947 h 1085894"/>
                <a:gd name="connsiteX3" fmla="*/ 5537813 w 6080760"/>
                <a:gd name="connsiteY3" fmla="*/ 1085894 h 1085894"/>
                <a:gd name="connsiteX4" fmla="*/ 0 w 6080760"/>
                <a:gd name="connsiteY4" fmla="*/ 1085894 h 1085894"/>
                <a:gd name="connsiteX5" fmla="*/ 0 w 6080760"/>
                <a:gd name="connsiteY5" fmla="*/ 0 h 10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085894">
                  <a:moveTo>
                    <a:pt x="6080760" y="1085893"/>
                  </a:moveTo>
                  <a:lnTo>
                    <a:pt x="542947" y="1085893"/>
                  </a:lnTo>
                  <a:lnTo>
                    <a:pt x="0" y="542947"/>
                  </a:lnTo>
                  <a:lnTo>
                    <a:pt x="542947" y="1"/>
                  </a:lnTo>
                  <a:lnTo>
                    <a:pt x="6080760" y="1"/>
                  </a:lnTo>
                  <a:lnTo>
                    <a:pt x="6080760" y="1085893"/>
                  </a:ln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742" tIns="40005" rIns="74676" bIns="40006" numCol="1" spcCol="1270" anchor="ctr" anchorCtr="0">
              <a:noAutofit/>
            </a:bodyPr>
            <a:lstStyle/>
            <a:p>
              <a:pPr defTabSz="685800" fontAlgn="auto">
                <a:spcAft>
                  <a:spcPts val="0"/>
                </a:spcAft>
                <a:defRPr/>
              </a:pPr>
              <a:r>
                <a:rPr lang="en-US" sz="1400" b="1" dirty="0"/>
                <a:t>Joel Prellwitz, LG</a:t>
              </a:r>
            </a:p>
            <a:p>
              <a:pPr defTabSz="685800" fontAlgn="auto">
                <a:spcAft>
                  <a:spcPts val="0"/>
                </a:spcAft>
                <a:defRPr/>
              </a:pPr>
              <a:r>
                <a:rPr lang="en-US" sz="1400" i="1" dirty="0"/>
                <a:t>Project Manager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D60AF5-AC33-4090-8565-5672924C2B3C}"/>
                </a:ext>
              </a:extLst>
            </p:cNvPr>
            <p:cNvSpPr/>
            <p:nvPr/>
          </p:nvSpPr>
          <p:spPr>
            <a:xfrm>
              <a:off x="3194318" y="3700665"/>
              <a:ext cx="6080760" cy="1085895"/>
            </a:xfrm>
            <a:custGeom>
              <a:avLst/>
              <a:gdLst>
                <a:gd name="connsiteX0" fmla="*/ 0 w 6080760"/>
                <a:gd name="connsiteY0" fmla="*/ 0 h 1085894"/>
                <a:gd name="connsiteX1" fmla="*/ 5537813 w 6080760"/>
                <a:gd name="connsiteY1" fmla="*/ 0 h 1085894"/>
                <a:gd name="connsiteX2" fmla="*/ 6080760 w 6080760"/>
                <a:gd name="connsiteY2" fmla="*/ 542947 h 1085894"/>
                <a:gd name="connsiteX3" fmla="*/ 5537813 w 6080760"/>
                <a:gd name="connsiteY3" fmla="*/ 1085894 h 1085894"/>
                <a:gd name="connsiteX4" fmla="*/ 0 w 6080760"/>
                <a:gd name="connsiteY4" fmla="*/ 1085894 h 1085894"/>
                <a:gd name="connsiteX5" fmla="*/ 0 w 6080760"/>
                <a:gd name="connsiteY5" fmla="*/ 0 h 10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085894">
                  <a:moveTo>
                    <a:pt x="6080760" y="1085893"/>
                  </a:moveTo>
                  <a:lnTo>
                    <a:pt x="542947" y="1085893"/>
                  </a:lnTo>
                  <a:lnTo>
                    <a:pt x="0" y="542947"/>
                  </a:lnTo>
                  <a:lnTo>
                    <a:pt x="542947" y="1"/>
                  </a:lnTo>
                  <a:lnTo>
                    <a:pt x="6080760" y="1"/>
                  </a:lnTo>
                  <a:lnTo>
                    <a:pt x="6080760" y="10858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742" tIns="40006" rIns="74676" bIns="40005" numCol="1" spcCol="1270" anchor="ctr" anchorCtr="0">
              <a:noAutofit/>
            </a:bodyPr>
            <a:lstStyle/>
            <a:p>
              <a:pPr defTabSz="685800" fontAlgn="auto">
                <a:spcAft>
                  <a:spcPts val="0"/>
                </a:spcAft>
                <a:defRPr/>
              </a:pPr>
              <a:r>
                <a:rPr lang="en-US" sz="1400" b="1" dirty="0"/>
                <a:t>Emily Wassmer, LG</a:t>
              </a:r>
            </a:p>
            <a:p>
              <a:pPr defTabSz="685800">
                <a:spcAft>
                  <a:spcPts val="0"/>
                </a:spcAft>
              </a:pPr>
              <a:r>
                <a:rPr lang="en-US" sz="1400" i="1" dirty="0"/>
                <a:t>Brownfields Advisor / Senior Geologist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409C34-DEE7-4F5A-8833-5ADB5EF37A6F}"/>
                </a:ext>
              </a:extLst>
            </p:cNvPr>
            <p:cNvSpPr/>
            <p:nvPr/>
          </p:nvSpPr>
          <p:spPr>
            <a:xfrm>
              <a:off x="3178386" y="4909252"/>
              <a:ext cx="6080760" cy="1085895"/>
            </a:xfrm>
            <a:custGeom>
              <a:avLst/>
              <a:gdLst>
                <a:gd name="connsiteX0" fmla="*/ 0 w 6080760"/>
                <a:gd name="connsiteY0" fmla="*/ 0 h 1085894"/>
                <a:gd name="connsiteX1" fmla="*/ 5537813 w 6080760"/>
                <a:gd name="connsiteY1" fmla="*/ 0 h 1085894"/>
                <a:gd name="connsiteX2" fmla="*/ 6080760 w 6080760"/>
                <a:gd name="connsiteY2" fmla="*/ 542947 h 1085894"/>
                <a:gd name="connsiteX3" fmla="*/ 5537813 w 6080760"/>
                <a:gd name="connsiteY3" fmla="*/ 1085894 h 1085894"/>
                <a:gd name="connsiteX4" fmla="*/ 0 w 6080760"/>
                <a:gd name="connsiteY4" fmla="*/ 1085894 h 1085894"/>
                <a:gd name="connsiteX5" fmla="*/ 0 w 6080760"/>
                <a:gd name="connsiteY5" fmla="*/ 0 h 10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085894">
                  <a:moveTo>
                    <a:pt x="6080760" y="1085893"/>
                  </a:moveTo>
                  <a:lnTo>
                    <a:pt x="542947" y="1085893"/>
                  </a:lnTo>
                  <a:lnTo>
                    <a:pt x="0" y="542947"/>
                  </a:lnTo>
                  <a:lnTo>
                    <a:pt x="542947" y="1"/>
                  </a:lnTo>
                  <a:lnTo>
                    <a:pt x="6080760" y="1"/>
                  </a:lnTo>
                  <a:lnTo>
                    <a:pt x="6080760" y="1085893"/>
                  </a:lnTo>
                  <a:close/>
                </a:path>
              </a:pathLst>
            </a:custGeom>
            <a:solidFill>
              <a:srgbClr val="40A82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742" tIns="40006" rIns="74676" bIns="40005" numCol="1" spcCol="1270" anchor="ctr" anchorCtr="0">
              <a:noAutofit/>
            </a:bodyPr>
            <a:lstStyle/>
            <a:p>
              <a:pPr defTabSz="685800" fontAlgn="auto">
                <a:spcAft>
                  <a:spcPts val="0"/>
                </a:spcAft>
                <a:defRPr/>
              </a:pPr>
              <a:r>
                <a:rPr lang="en-US" sz="1200" b="1" dirty="0"/>
                <a:t>Full Support Team of Engineers, Geologists, and Risk </a:t>
              </a:r>
              <a:r>
                <a:rPr lang="en-US" sz="1200" b="1" dirty="0">
                  <a:solidFill>
                    <a:schemeClr val="bg1"/>
                  </a:solidFill>
                </a:rPr>
                <a:t>Assessors</a:t>
              </a:r>
            </a:p>
            <a:p>
              <a:pPr defTabSz="685800" fontAlgn="auto"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With Deep Brownfields Experience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77CAA76-1F56-4928-A5D8-D545A87D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Dedicated Brownfields Team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33BA-E13F-4B20-80D5-1250596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1C6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B5DF54-837E-43C8-B114-BEF452BE32B1}"/>
              </a:ext>
            </a:extLst>
          </p:cNvPr>
          <p:cNvSpPr/>
          <p:nvPr/>
        </p:nvSpPr>
        <p:spPr>
          <a:xfrm>
            <a:off x="614348" y="1311161"/>
            <a:ext cx="1241043" cy="1212145"/>
          </a:xfrm>
          <a:prstGeom prst="ellipse">
            <a:avLst/>
          </a:prstGeom>
          <a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4B49CD-EF7F-4CC7-84EF-2F920B14E5ED}"/>
              </a:ext>
            </a:extLst>
          </p:cNvPr>
          <p:cNvSpPr/>
          <p:nvPr/>
        </p:nvSpPr>
        <p:spPr>
          <a:xfrm>
            <a:off x="640509" y="5373497"/>
            <a:ext cx="1188720" cy="1191070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7377689-9998-4C36-8F05-A3151DF20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2370" y="2511778"/>
            <a:ext cx="3264174" cy="26521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F82B78-DC85-4204-AEC4-55BAFB0857B3}"/>
              </a:ext>
            </a:extLst>
          </p:cNvPr>
          <p:cNvSpPr/>
          <p:nvPr/>
        </p:nvSpPr>
        <p:spPr>
          <a:xfrm>
            <a:off x="607340" y="2708334"/>
            <a:ext cx="1255059" cy="1212146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4B09A2-7963-4A20-95DB-445A7B9ADC68}"/>
              </a:ext>
            </a:extLst>
          </p:cNvPr>
          <p:cNvSpPr/>
          <p:nvPr/>
        </p:nvSpPr>
        <p:spPr>
          <a:xfrm>
            <a:off x="626793" y="3981775"/>
            <a:ext cx="1216152" cy="1216152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8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8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7CAA76-1F56-4928-A5D8-D545A87D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Community Focused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1D086F6-15A5-4157-B1F3-9AC2F7F5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4A29BE-CB04-4583-9158-A38B1258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52" y="1010660"/>
            <a:ext cx="7469854" cy="313816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TRC will be Your Partner in:</a:t>
            </a:r>
          </a:p>
          <a:p>
            <a:r>
              <a:rPr lang="en-US" dirty="0"/>
              <a:t>Building a </a:t>
            </a:r>
            <a:r>
              <a:rPr lang="en-US" i="1" dirty="0"/>
              <a:t>Sustainable</a:t>
            </a:r>
            <a:r>
              <a:rPr lang="en-US" dirty="0"/>
              <a:t> Brownfields Program</a:t>
            </a:r>
          </a:p>
          <a:p>
            <a:r>
              <a:rPr lang="en-US" dirty="0"/>
              <a:t>Collaboration with </a:t>
            </a:r>
            <a:r>
              <a:rPr lang="en-US" i="1" dirty="0"/>
              <a:t>Stakeholders</a:t>
            </a:r>
          </a:p>
          <a:p>
            <a:r>
              <a:rPr lang="en-US" dirty="0"/>
              <a:t>Coordination with </a:t>
            </a:r>
            <a:r>
              <a:rPr lang="en-US" i="1" dirty="0"/>
              <a:t>City Departments </a:t>
            </a:r>
          </a:p>
          <a:p>
            <a:r>
              <a:rPr lang="en-US" dirty="0"/>
              <a:t>Engaging the </a:t>
            </a:r>
            <a:r>
              <a:rPr lang="en-US" i="1" dirty="0"/>
              <a:t>Community</a:t>
            </a:r>
          </a:p>
          <a:p>
            <a:r>
              <a:rPr lang="en-US" dirty="0"/>
              <a:t>Bringing </a:t>
            </a:r>
            <a:r>
              <a:rPr lang="en-US" i="1" dirty="0"/>
              <a:t>projects </a:t>
            </a:r>
            <a:r>
              <a:rPr lang="en-US" dirty="0"/>
              <a:t>and</a:t>
            </a:r>
            <a:r>
              <a:rPr lang="en-US" i="1" dirty="0"/>
              <a:t> owners/developers </a:t>
            </a:r>
            <a:r>
              <a:rPr lang="en-US" dirty="0"/>
              <a:t>to the City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33BA-E13F-4B20-80D5-1250596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LRPC pictures">
            <a:extLst>
              <a:ext uri="{FF2B5EF4-FFF2-40B4-BE49-F238E27FC236}">
                <a16:creationId xmlns:a16="http://schemas.microsoft.com/office/drawing/2014/main" id="{981955C7-585D-4CD4-806E-22DEEB7CE38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3821" b="22671"/>
          <a:stretch/>
        </p:blipFill>
        <p:spPr bwMode="auto">
          <a:xfrm>
            <a:off x="4802205" y="4100691"/>
            <a:ext cx="6551595" cy="2303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23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CAA76-1F56-4928-A5D8-D545A87D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TRC Company Overview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33BA-E13F-4B20-80D5-1250596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1C6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10C44BE3-4799-4B22-AF83-96D3676FA470}"/>
              </a:ext>
            </a:extLst>
          </p:cNvPr>
          <p:cNvSpPr txBox="1">
            <a:spLocks/>
          </p:cNvSpPr>
          <p:nvPr/>
        </p:nvSpPr>
        <p:spPr>
          <a:xfrm>
            <a:off x="457199" y="1406775"/>
            <a:ext cx="11298115" cy="2855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5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TRC has created value-added solutions to environmental challenges since the 1970s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Unmatched EPA Brownfields Expertise </a:t>
            </a:r>
          </a:p>
          <a:p>
            <a:pPr lvl="1"/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150 Successful EPA Brownfields Programs</a:t>
            </a:r>
          </a:p>
          <a:p>
            <a:pPr lvl="1"/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500 EPA Brownfields Assessments/Cleanups </a:t>
            </a:r>
          </a:p>
          <a:p>
            <a:pPr lvl="1"/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50+ Dedicated Brownfields Professionals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93E36E3-ED4A-45A5-A17A-CE658AD9109D}"/>
              </a:ext>
            </a:extLst>
          </p:cNvPr>
          <p:cNvSpPr txBox="1">
            <a:spLocks/>
          </p:cNvSpPr>
          <p:nvPr/>
        </p:nvSpPr>
        <p:spPr>
          <a:xfrm>
            <a:off x="371475" y="4261952"/>
            <a:ext cx="8229600" cy="70860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 kern="1200" baseline="0">
                <a:solidFill>
                  <a:srgbClr val="00557E"/>
                </a:solidFill>
                <a:latin typeface="Arial" pitchFamily="34" charset="0"/>
                <a:ea typeface="ＭＳ Ｐゴシック" pitchFamily="24" charset="-128"/>
                <a:cs typeface="ＭＳ Ｐゴシック" pitchFamily="2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r>
              <a:rPr lang="en-US" dirty="0"/>
              <a:t>TRC – In Maine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B14BD4-9446-41C2-AA4A-6F72F20297ED}"/>
              </a:ext>
            </a:extLst>
          </p:cNvPr>
          <p:cNvSpPr txBox="1"/>
          <p:nvPr/>
        </p:nvSpPr>
        <p:spPr>
          <a:xfrm>
            <a:off x="457200" y="4705733"/>
            <a:ext cx="8143875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0557E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Supporting Multiple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557E"/>
                </a:solidFill>
                <a:effectLst/>
                <a:uLnTx/>
                <a:uFillTx/>
                <a:latin typeface="Arial" pitchFamily="34" charset="0"/>
                <a:ea typeface="ＭＳ Ｐゴシック" pitchFamily="24" charset="-128"/>
                <a:cs typeface="Arial" pitchFamily="34" charset="0"/>
              </a:rPr>
              <a:t> Brownfields Programs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srgbClr val="00557E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Hundreds of Successful Assessments and Cleanups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557E"/>
              </a:solidFill>
              <a:effectLst/>
              <a:uLnTx/>
              <a:uFillTx/>
              <a:latin typeface="Arial" pitchFamily="34" charset="0"/>
              <a:ea typeface="ＭＳ Ｐゴシック" pitchFamily="24" charset="-128"/>
              <a:cs typeface="Arial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557E"/>
                </a:solidFill>
                <a:effectLst/>
                <a:uLnTx/>
                <a:uFillTx/>
                <a:latin typeface="Arial" pitchFamily="34" charset="0"/>
                <a:ea typeface="ＭＳ Ｐゴシック" pitchFamily="24" charset="-128"/>
                <a:cs typeface="Arial" pitchFamily="34" charset="0"/>
              </a:rPr>
              <a:t>Offices in Augusta, Bath, and Scarborough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557E"/>
                </a:solidFill>
                <a:effectLst/>
                <a:uLnTx/>
                <a:uFillTx/>
                <a:latin typeface="Arial" pitchFamily="34" charset="0"/>
                <a:ea typeface="ＭＳ Ｐゴシック" pitchFamily="24" charset="-128"/>
                <a:cs typeface="Arial" pitchFamily="34" charset="0"/>
              </a:rPr>
              <a:t>Over 250 staff in Maine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2ADF1-34F0-445A-B246-F74521D7CA38}"/>
              </a:ext>
            </a:extLst>
          </p:cNvPr>
          <p:cNvSpPr txBox="1">
            <a:spLocks/>
          </p:cNvSpPr>
          <p:nvPr/>
        </p:nvSpPr>
        <p:spPr>
          <a:xfrm>
            <a:off x="371475" y="1533146"/>
            <a:ext cx="8229600" cy="70860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 kern="1200" baseline="0">
                <a:solidFill>
                  <a:srgbClr val="00557E"/>
                </a:solidFill>
                <a:latin typeface="Arial" pitchFamily="34" charset="0"/>
                <a:ea typeface="ＭＳ Ｐゴシック" pitchFamily="24" charset="-128"/>
                <a:cs typeface="ＭＳ Ｐゴシック" pitchFamily="2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r>
              <a:rPr lang="en-US" dirty="0"/>
              <a:t>TRC – As a Company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85800-BC02-4541-AA3B-B34A17C3E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5" y="3281718"/>
            <a:ext cx="3806244" cy="28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7CAA76-1F56-4928-A5D8-D545A87D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3429000"/>
            <a:ext cx="3197013" cy="237172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TRC’s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In-House Capabilities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33BA-E13F-4B20-80D5-1250596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59">
            <a:extLst>
              <a:ext uri="{FF2B5EF4-FFF2-40B4-BE49-F238E27FC236}">
                <a16:creationId xmlns:a16="http://schemas.microsoft.com/office/drawing/2014/main" id="{C7815F89-421F-42EF-A5F0-00C1362C09BB}"/>
              </a:ext>
            </a:extLst>
          </p:cNvPr>
          <p:cNvSpPr txBox="1">
            <a:spLocks/>
          </p:cNvSpPr>
          <p:nvPr/>
        </p:nvSpPr>
        <p:spPr>
          <a:xfrm>
            <a:off x="4198444" y="1216592"/>
            <a:ext cx="7905750" cy="28163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Engineers (PEs) and Licensed Geologists (LGs)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in-house risk assessment and TSCA solution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with EPA and the Maine DEP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Brownfields cleanup/reuse solutions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track record of successful quality projects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CRPs, ABCAs, QAPPs, HASPs, &amp; completion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community outreach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85BF84-A4CA-4A82-9630-ECF5847DC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304" y="1786277"/>
            <a:ext cx="1292022" cy="117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75B65-F00E-4C35-80A8-00A9255F15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73" y="4206240"/>
            <a:ext cx="3404932" cy="215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3E627-5321-454C-9534-519D9C793B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14" r="13273" b="14861"/>
          <a:stretch/>
        </p:blipFill>
        <p:spPr>
          <a:xfrm>
            <a:off x="8312217" y="4206240"/>
            <a:ext cx="3404932" cy="21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FC4D-3A05-4D85-ABEE-9BB2A22E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TRC’s Brownfields Experience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C0BCE54-B87B-4960-A33F-FA720F17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057" y="6336686"/>
            <a:ext cx="2468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1C6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EEC236-2788-40BD-ABAC-02D999800603}"/>
              </a:ext>
            </a:extLst>
          </p:cNvPr>
          <p:cNvSpPr txBox="1">
            <a:spLocks/>
          </p:cNvSpPr>
          <p:nvPr/>
        </p:nvSpPr>
        <p:spPr>
          <a:xfrm>
            <a:off x="149190" y="1577977"/>
            <a:ext cx="6392207" cy="28111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Unmatched EPA Brownfields Expertise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Technical Experts for All Services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Partnership Approach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by EPA and DEP as Leaders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of Dollars Leveraged in Cleanup and Redevelopment</a:t>
            </a:r>
          </a:p>
          <a:p>
            <a:endParaRPr lang="en-US" sz="2500" dirty="0">
              <a:solidFill>
                <a:srgbClr val="005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C89A9E0-5A0C-88CE-DEAE-4379969A7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186294"/>
              </p:ext>
            </p:extLst>
          </p:nvPr>
        </p:nvGraphicFramePr>
        <p:xfrm>
          <a:off x="6541398" y="1577977"/>
          <a:ext cx="5394960" cy="4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5F5271-BAC0-4B2A-AC38-B3661D593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1" y="4248392"/>
            <a:ext cx="2751015" cy="2063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F1BB1-89A0-4F7A-A5E6-32EB084DF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86" y="4248391"/>
            <a:ext cx="2751014" cy="2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6F077C-4034-43E2-BC02-17234CD4D921}"/>
              </a:ext>
            </a:extLst>
          </p:cNvPr>
          <p:cNvSpPr txBox="1">
            <a:spLocks/>
          </p:cNvSpPr>
          <p:nvPr/>
        </p:nvSpPr>
        <p:spPr>
          <a:xfrm>
            <a:off x="457199" y="586445"/>
            <a:ext cx="9322231" cy="87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TRC and the City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73A348-E834-42AA-B928-561DCD84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B235C-EC8B-442B-8E6D-8C172C220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1C6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1C6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6DF395-48B3-42C3-80E9-0E9A296FBB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150018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solidFill>
                <a:srgbClr val="595959"/>
              </a:solidFill>
              <a:cs typeface="Arial" pitchFamily="34" charset="0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9" name="Content Placeholder 59">
            <a:extLst>
              <a:ext uri="{FF2B5EF4-FFF2-40B4-BE49-F238E27FC236}">
                <a16:creationId xmlns:a16="http://schemas.microsoft.com/office/drawing/2014/main" id="{7F83CB0B-8C26-4331-A3ED-D23CBF7C8327}"/>
              </a:ext>
            </a:extLst>
          </p:cNvPr>
          <p:cNvSpPr txBox="1">
            <a:spLocks/>
          </p:cNvSpPr>
          <p:nvPr/>
        </p:nvSpPr>
        <p:spPr>
          <a:xfrm>
            <a:off x="1420758" y="1606914"/>
            <a:ext cx="10515600" cy="2840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working with City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Projects in partnership with  KVCOG’s Brownfields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renewable energy in the 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Familiarity with the area – Downtown Revitalization / River Corridors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our Staff call Gardiner home! 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E5695-259E-4DE2-A998-9CEAB60C8913}"/>
              </a:ext>
            </a:extLst>
          </p:cNvPr>
          <p:cNvGrpSpPr/>
          <p:nvPr/>
        </p:nvGrpSpPr>
        <p:grpSpPr>
          <a:xfrm>
            <a:off x="3798993" y="4474639"/>
            <a:ext cx="4594013" cy="1500187"/>
            <a:chOff x="4251604" y="3147677"/>
            <a:chExt cx="4594013" cy="15001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5CEF59-5A4E-4A16-8F8B-1E5F50B92F71}"/>
                </a:ext>
              </a:extLst>
            </p:cNvPr>
            <p:cNvSpPr/>
            <p:nvPr/>
          </p:nvSpPr>
          <p:spPr>
            <a:xfrm>
              <a:off x="4251604" y="3147677"/>
              <a:ext cx="4594013" cy="15001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2942983-4B90-4543-B8CB-1EB03D098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64"/>
            <a:stretch/>
          </p:blipFill>
          <p:spPr bwMode="auto">
            <a:xfrm>
              <a:off x="4251604" y="3513647"/>
              <a:ext cx="4391025" cy="93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ABEFC4-F82E-4610-94B7-2B65FD128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2" r="1759"/>
          <a:stretch/>
        </p:blipFill>
        <p:spPr>
          <a:xfrm>
            <a:off x="721895" y="4589463"/>
            <a:ext cx="2627697" cy="1705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E65B2-2BBF-47D7-840B-F503B888C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82"/>
          <a:stretch/>
        </p:blipFill>
        <p:spPr>
          <a:xfrm>
            <a:off x="8842407" y="4589463"/>
            <a:ext cx="2627697" cy="17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7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ow of houses at for former TW Dick site">
            <a:extLst>
              <a:ext uri="{FF2B5EF4-FFF2-40B4-BE49-F238E27FC236}">
                <a16:creationId xmlns:a16="http://schemas.microsoft.com/office/drawing/2014/main" id="{A9EF19DC-9D07-4C63-8D12-9A72796A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874" y="3133219"/>
            <a:ext cx="2468301" cy="17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293D0-6B38-4246-8319-390809CE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97" y="136525"/>
            <a:ext cx="9246860" cy="864348"/>
          </a:xfrm>
        </p:spPr>
        <p:txBody>
          <a:bodyPr>
            <a:noAutofit/>
          </a:bodyPr>
          <a:lstStyle/>
          <a:p>
            <a:r>
              <a:rPr lang="en-US" dirty="0"/>
              <a:t>TW Dick Site – Assistance through KVCOG’s RLF</a:t>
            </a:r>
          </a:p>
        </p:txBody>
      </p:sp>
      <p:sp>
        <p:nvSpPr>
          <p:cNvPr id="6" name="Content Placeholder 59">
            <a:extLst>
              <a:ext uri="{FF2B5EF4-FFF2-40B4-BE49-F238E27FC236}">
                <a16:creationId xmlns:a16="http://schemas.microsoft.com/office/drawing/2014/main" id="{FEB310F8-2B5A-4111-AD73-17D0911FE237}"/>
              </a:ext>
            </a:extLst>
          </p:cNvPr>
          <p:cNvSpPr txBox="1">
            <a:spLocks/>
          </p:cNvSpPr>
          <p:nvPr/>
        </p:nvSpPr>
        <p:spPr>
          <a:xfrm>
            <a:off x="457200" y="1380392"/>
            <a:ext cx="8968232" cy="53410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industrial mill site</a:t>
            </a:r>
          </a:p>
          <a:p>
            <a:pPr lvl="1"/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Petroleum, ACM, VOCs, PAHs, lead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City Assessment funds</a:t>
            </a:r>
          </a:p>
          <a:p>
            <a:pPr lvl="1"/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COCs/AOCs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envisioning meetings partnering with local residents, City, EPA, Maine DEP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funding sources:</a:t>
            </a:r>
          </a:p>
          <a:p>
            <a:pPr lvl="1"/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City Cleanup grant ($200K)</a:t>
            </a:r>
          </a:p>
          <a:p>
            <a:pPr lvl="1"/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KVCOG RLF ($100K)</a:t>
            </a:r>
          </a:p>
          <a:p>
            <a:pPr lvl="1"/>
            <a:r>
              <a:rPr lang="en-US" sz="20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DECD RLF ($234K)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 completed in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Redeveloped into new medical facility and housing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en-US" sz="2800" dirty="0"/>
          </a:p>
        </p:txBody>
      </p:sp>
      <p:pic>
        <p:nvPicPr>
          <p:cNvPr id="7" name="Picture 4" descr="TW Dick site being demolished">
            <a:extLst>
              <a:ext uri="{FF2B5EF4-FFF2-40B4-BE49-F238E27FC236}">
                <a16:creationId xmlns:a16="http://schemas.microsoft.com/office/drawing/2014/main" id="{837A5EAE-B80F-4091-97A9-D374E80DCC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874" y="1598349"/>
            <a:ext cx="2468301" cy="14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resenius Kidney Care building">
            <a:extLst>
              <a:ext uri="{FF2B5EF4-FFF2-40B4-BE49-F238E27FC236}">
                <a16:creationId xmlns:a16="http://schemas.microsoft.com/office/drawing/2014/main" id="{A5F8B4B6-8020-41D7-8310-9D0F69F6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874" y="4979120"/>
            <a:ext cx="2468301" cy="13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9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244C74-9F10-421E-A54E-FAA281D54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5527" y="1873660"/>
            <a:ext cx="4985060" cy="35355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F9C41-0172-4D61-9F68-753721E4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3" y="196875"/>
            <a:ext cx="9413637" cy="8643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28 Spring St – Assistance through KVCOG’s RLF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E1CCB-D85C-4CDE-BB11-FBA66248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7B235C-EC8B-442B-8E6D-8C172C22064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9">
            <a:extLst>
              <a:ext uri="{FF2B5EF4-FFF2-40B4-BE49-F238E27FC236}">
                <a16:creationId xmlns:a16="http://schemas.microsoft.com/office/drawing/2014/main" id="{F166D710-DC9D-469A-B1AB-8BED56E84FB4}"/>
              </a:ext>
            </a:extLst>
          </p:cNvPr>
          <p:cNvSpPr txBox="1">
            <a:spLocks/>
          </p:cNvSpPr>
          <p:nvPr/>
        </p:nvSpPr>
        <p:spPr>
          <a:xfrm>
            <a:off x="336755" y="1801827"/>
            <a:ext cx="6614543" cy="4252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1900s residential structure; vacant in 2015</a:t>
            </a:r>
          </a:p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and lead-based paint</a:t>
            </a:r>
          </a:p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KVCOG RLF ($123K)</a:t>
            </a:r>
          </a:p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 included:</a:t>
            </a:r>
          </a:p>
          <a:p>
            <a:pPr marL="857250" lvl="1" indent="-342900" defTabSz="914400">
              <a:lnSpc>
                <a:spcPct val="90000"/>
              </a:lnSpc>
              <a:buFont typeface="Arial" panose="020B0604020202020204" pitchFamily="34" charset="0"/>
              <a:buChar char="‒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hazardous building materials abatement</a:t>
            </a:r>
          </a:p>
          <a:p>
            <a:pPr marL="857250" lvl="1" indent="-342900" defTabSz="914400">
              <a:lnSpc>
                <a:spcPct val="90000"/>
              </a:lnSpc>
              <a:buFont typeface="Arial" panose="020B0604020202020204" pitchFamily="34" charset="0"/>
              <a:buChar char="‒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Excavation and disposal of impacted soils</a:t>
            </a:r>
          </a:p>
          <a:p>
            <a:pPr marL="857250" lvl="1" indent="-342900" defTabSz="914400">
              <a:lnSpc>
                <a:spcPct val="90000"/>
              </a:lnSpc>
              <a:buFont typeface="Arial" panose="020B0604020202020204" pitchFamily="34" charset="0"/>
              <a:buChar char="‒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demolition</a:t>
            </a:r>
          </a:p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 completed in 2020</a:t>
            </a:r>
          </a:p>
          <a:p>
            <a:pPr marL="45720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5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 newly-constructed contemporary ranch residential structure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22061"/>
      </p:ext>
    </p:extLst>
  </p:cSld>
  <p:clrMapOvr>
    <a:masterClrMapping/>
  </p:clrMapOvr>
</p:sld>
</file>

<file path=ppt/theme/theme1.xml><?xml version="1.0" encoding="utf-8"?>
<a:theme xmlns:a="http://schemas.openxmlformats.org/drawingml/2006/main" name="TRC Theme B">
  <a:themeElements>
    <a:clrScheme name="TRC">
      <a:dk1>
        <a:sysClr val="windowText" lastClr="000000"/>
      </a:dk1>
      <a:lt1>
        <a:sysClr val="window" lastClr="FFFFFF"/>
      </a:lt1>
      <a:dk2>
        <a:srgbClr val="003C71"/>
      </a:dk2>
      <a:lt2>
        <a:srgbClr val="C1C6C8"/>
      </a:lt2>
      <a:accent1>
        <a:srgbClr val="003C71"/>
      </a:accent1>
      <a:accent2>
        <a:srgbClr val="F68D2E"/>
      </a:accent2>
      <a:accent3>
        <a:srgbClr val="72246C"/>
      </a:accent3>
      <a:accent4>
        <a:srgbClr val="F6BE00"/>
      </a:accent4>
      <a:accent5>
        <a:srgbClr val="00A3E1"/>
      </a:accent5>
      <a:accent6>
        <a:srgbClr val="43B02A"/>
      </a:accent6>
      <a:hlink>
        <a:srgbClr val="00A3E1"/>
      </a:hlink>
      <a:folHlink>
        <a:srgbClr val="7224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A1B233F2DD3448299681E44A988C3" ma:contentTypeVersion="14" ma:contentTypeDescription="Create a new document." ma:contentTypeScope="" ma:versionID="0767226fceea5050b119ba402a4d1d0e">
  <xsd:schema xmlns:xsd="http://www.w3.org/2001/XMLSchema" xmlns:xs="http://www.w3.org/2001/XMLSchema" xmlns:p="http://schemas.microsoft.com/office/2006/metadata/properties" xmlns:ns3="8e1e6f54-643f-49d6-88aa-e84fb7d8c388" xmlns:ns4="a208f997-7386-4251-adc4-2fb538dfce90" targetNamespace="http://schemas.microsoft.com/office/2006/metadata/properties" ma:root="true" ma:fieldsID="eeee826cd703a1ce8b8555c70b500a69" ns3:_="" ns4:_="">
    <xsd:import namespace="8e1e6f54-643f-49d6-88aa-e84fb7d8c388"/>
    <xsd:import namespace="a208f997-7386-4251-adc4-2fb538dfce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e6f54-643f-49d6-88aa-e84fb7d8c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8f997-7386-4251-adc4-2fb538dfce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0EF0A-6256-4511-B30B-A6CAAEDF0B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94B922-7EF9-46C9-8B3A-8B14EB5DB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e6f54-643f-49d6-88aa-e84fb7d8c388"/>
    <ds:schemaRef ds:uri="a208f997-7386-4251-adc4-2fb538dfce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048CC-C2C7-4FD4-A0CD-0523484C0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866</Words>
  <Application>Microsoft Office PowerPoint</Application>
  <PresentationFormat>Widescreen</PresentationFormat>
  <Paragraphs>140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Regular</vt:lpstr>
      <vt:lpstr>Calibri</vt:lpstr>
      <vt:lpstr>Wingdings</vt:lpstr>
      <vt:lpstr>TRC Theme B</vt:lpstr>
      <vt:lpstr>Brownfields Qualified Environmental Professional Services For the FY2022 U.S. EPA Brownfields Assessment Grant</vt:lpstr>
      <vt:lpstr>Your Dedicated Brownfields Team</vt:lpstr>
      <vt:lpstr>Community Focused</vt:lpstr>
      <vt:lpstr>TRC Company Overview</vt:lpstr>
      <vt:lpstr>TRC’s  In-House Capabilities</vt:lpstr>
      <vt:lpstr>TRC’s Brownfields Experience</vt:lpstr>
      <vt:lpstr>PowerPoint Presentation</vt:lpstr>
      <vt:lpstr>TW Dick Site – Assistance through KVCOG’s RLF</vt:lpstr>
      <vt:lpstr>28 Spring St – Assistance through KVCOG’s RLF</vt:lpstr>
      <vt:lpstr>Investment in Gardiner</vt:lpstr>
      <vt:lpstr>Leveraging Additional Resources </vt:lpstr>
      <vt:lpstr>Why TRC</vt:lpstr>
      <vt:lpstr>Questions &amp; Answers </vt:lpstr>
      <vt:lpstr>Charlie Springer, LG, CHMM 207.274.2615 cspringer@trccompanies.com  Joel Prellwitz, LG, PG   207.274.2641    jprellwitz@trccompanies.com   Emily Wassmer, LG, PG 207.298.0785 ewassmer@trccompanies.com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for Resilient + Sustainable Infrastructure</dc:title>
  <dc:creator>Coleman, Mark</dc:creator>
  <cp:lastModifiedBy>Prellwitz, Joel</cp:lastModifiedBy>
  <cp:revision>29</cp:revision>
  <cp:lastPrinted>2019-11-03T22:45:27Z</cp:lastPrinted>
  <dcterms:created xsi:type="dcterms:W3CDTF">2019-10-31T17:58:10Z</dcterms:created>
  <dcterms:modified xsi:type="dcterms:W3CDTF">2022-09-21T19:24:17Z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0x010100F5CA1B233F2DD3448299681E44A988C3</vt:lpwstr>
  </property>
</Properties>
</file>